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7BC14-CD5A-43C6-A04B-318134473D9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D2AA49-E174-42C2-81B0-971B138FB903}">
      <dgm:prSet phldrT="[Texto]" custT="1"/>
      <dgm:spPr>
        <a:solidFill>
          <a:srgbClr val="0070C0"/>
        </a:solidFill>
      </dgm:spPr>
      <dgm:t>
        <a:bodyPr/>
        <a:lstStyle/>
        <a:p>
          <a:endParaRPr lang="fr-FR" sz="1800" noProof="0" dirty="0">
            <a:latin typeface="Adobe Caslon Pro Bold" panose="0205070206050A020403" pitchFamily="18" charset="0"/>
          </a:endParaRPr>
        </a:p>
        <a:p>
          <a:r>
            <a:rPr lang="fr-FR" sz="1800" noProof="0" dirty="0">
              <a:latin typeface="Adobe Caslon Pro Bold" panose="0205070206050A020403" pitchFamily="18" charset="0"/>
            </a:rPr>
            <a:t>Le Clergé</a:t>
          </a:r>
        </a:p>
      </dgm:t>
    </dgm:pt>
    <dgm:pt modelId="{C81789A3-9777-46AF-B7D6-39E33A914796}" type="parTrans" cxnId="{20AD7FF3-FB2B-4F0E-925B-C0AD6808B4B5}">
      <dgm:prSet/>
      <dgm:spPr/>
      <dgm:t>
        <a:bodyPr/>
        <a:lstStyle/>
        <a:p>
          <a:endParaRPr lang="pt-BR"/>
        </a:p>
      </dgm:t>
    </dgm:pt>
    <dgm:pt modelId="{3C062491-3264-4D5C-BB5B-20263DBF1373}" type="sibTrans" cxnId="{20AD7FF3-FB2B-4F0E-925B-C0AD6808B4B5}">
      <dgm:prSet/>
      <dgm:spPr/>
      <dgm:t>
        <a:bodyPr/>
        <a:lstStyle/>
        <a:p>
          <a:endParaRPr lang="pt-BR"/>
        </a:p>
      </dgm:t>
    </dgm:pt>
    <dgm:pt modelId="{E9E09D13-EB4C-4B5D-8B3C-CF9642988665}">
      <dgm:prSet phldrT="[Texto]" custT="1"/>
      <dgm:spPr>
        <a:solidFill>
          <a:schemeClr val="bg2"/>
        </a:solidFill>
      </dgm:spPr>
      <dgm:t>
        <a:bodyPr/>
        <a:lstStyle/>
        <a:p>
          <a:r>
            <a:rPr lang="fr-FR" sz="3600" noProof="0" dirty="0">
              <a:latin typeface="Adobe Caslon Pro Bold" panose="0205070206050A020403" pitchFamily="18" charset="0"/>
            </a:rPr>
            <a:t>La Royauté</a:t>
          </a:r>
        </a:p>
      </dgm:t>
    </dgm:pt>
    <dgm:pt modelId="{F0815BC6-4A0A-40EB-AFCF-65E8FBBFFBD7}" type="parTrans" cxnId="{9EF239DB-3AF4-4826-BE5E-40DD1870E047}">
      <dgm:prSet/>
      <dgm:spPr/>
      <dgm:t>
        <a:bodyPr/>
        <a:lstStyle/>
        <a:p>
          <a:endParaRPr lang="pt-BR"/>
        </a:p>
      </dgm:t>
    </dgm:pt>
    <dgm:pt modelId="{5A984971-ACE9-4012-83FD-9AD56E4E22C8}" type="sibTrans" cxnId="{9EF239DB-3AF4-4826-BE5E-40DD1870E047}">
      <dgm:prSet/>
      <dgm:spPr/>
      <dgm:t>
        <a:bodyPr/>
        <a:lstStyle/>
        <a:p>
          <a:endParaRPr lang="pt-BR"/>
        </a:p>
      </dgm:t>
    </dgm:pt>
    <dgm:pt modelId="{14A6A9DA-CFB2-4104-B1E2-D8D92EC00EB7}">
      <dgm:prSet phldrT="[Texto]" custT="1"/>
      <dgm:spPr>
        <a:solidFill>
          <a:srgbClr val="C00000"/>
        </a:solidFill>
      </dgm:spPr>
      <dgm:t>
        <a:bodyPr/>
        <a:lstStyle/>
        <a:p>
          <a:r>
            <a:rPr lang="fr-FR" sz="5400" noProof="0" dirty="0">
              <a:latin typeface="Adobe Caslon Pro Bold" panose="0205070206050A020403" pitchFamily="18" charset="0"/>
            </a:rPr>
            <a:t>Des Gens</a:t>
          </a:r>
        </a:p>
      </dgm:t>
    </dgm:pt>
    <dgm:pt modelId="{69DD0CDE-0E70-48DA-8E3B-B53824C48707}" type="parTrans" cxnId="{91E576B8-C2D6-4AED-A469-30301C391D8C}">
      <dgm:prSet/>
      <dgm:spPr/>
      <dgm:t>
        <a:bodyPr/>
        <a:lstStyle/>
        <a:p>
          <a:endParaRPr lang="pt-BR"/>
        </a:p>
      </dgm:t>
    </dgm:pt>
    <dgm:pt modelId="{BA4CF22F-2CCA-4547-8345-5F64C7F09D6A}" type="sibTrans" cxnId="{91E576B8-C2D6-4AED-A469-30301C391D8C}">
      <dgm:prSet/>
      <dgm:spPr/>
      <dgm:t>
        <a:bodyPr/>
        <a:lstStyle/>
        <a:p>
          <a:endParaRPr lang="pt-BR"/>
        </a:p>
      </dgm:t>
    </dgm:pt>
    <dgm:pt modelId="{0D9D84BE-6390-40D7-BFAA-0E59D63E0A29}" type="pres">
      <dgm:prSet presAssocID="{5897BC14-CD5A-43C6-A04B-318134473D95}" presName="Name0" presStyleCnt="0">
        <dgm:presLayoutVars>
          <dgm:dir/>
          <dgm:animLvl val="lvl"/>
          <dgm:resizeHandles val="exact"/>
        </dgm:presLayoutVars>
      </dgm:prSet>
      <dgm:spPr/>
    </dgm:pt>
    <dgm:pt modelId="{87375A95-F79E-41E7-BCAD-1E25A236B4B3}" type="pres">
      <dgm:prSet presAssocID="{0AD2AA49-E174-42C2-81B0-971B138FB903}" presName="Name8" presStyleCnt="0"/>
      <dgm:spPr/>
    </dgm:pt>
    <dgm:pt modelId="{E4A2FDB7-CFA1-442C-9309-D4A861462EE2}" type="pres">
      <dgm:prSet presAssocID="{0AD2AA49-E174-42C2-81B0-971B138FB903}" presName="level" presStyleLbl="node1" presStyleIdx="0" presStyleCnt="3">
        <dgm:presLayoutVars>
          <dgm:chMax val="1"/>
          <dgm:bulletEnabled val="1"/>
        </dgm:presLayoutVars>
      </dgm:prSet>
      <dgm:spPr/>
    </dgm:pt>
    <dgm:pt modelId="{80F4955D-E831-4B3F-A059-DA7B5E07FD32}" type="pres">
      <dgm:prSet presAssocID="{0AD2AA49-E174-42C2-81B0-971B138FB90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AB7BFA-8322-4EAA-98BD-F2FB5E79E50C}" type="pres">
      <dgm:prSet presAssocID="{E9E09D13-EB4C-4B5D-8B3C-CF9642988665}" presName="Name8" presStyleCnt="0"/>
      <dgm:spPr/>
    </dgm:pt>
    <dgm:pt modelId="{0013CE66-EABB-4107-9891-BD19FB2FE50F}" type="pres">
      <dgm:prSet presAssocID="{E9E09D13-EB4C-4B5D-8B3C-CF964298866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EB364E2-AC57-44F9-9403-DB269BE8950C}" type="pres">
      <dgm:prSet presAssocID="{E9E09D13-EB4C-4B5D-8B3C-CF964298866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862774-6D0E-41F8-A740-85FFECF2E4A7}" type="pres">
      <dgm:prSet presAssocID="{14A6A9DA-CFB2-4104-B1E2-D8D92EC00EB7}" presName="Name8" presStyleCnt="0"/>
      <dgm:spPr/>
    </dgm:pt>
    <dgm:pt modelId="{4ABF88DB-B779-4D54-89E7-1CFD47A7EA97}" type="pres">
      <dgm:prSet presAssocID="{14A6A9DA-CFB2-4104-B1E2-D8D92EC00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C11D04B6-6134-48E8-931F-0006AA2F2EB5}" type="pres">
      <dgm:prSet presAssocID="{14A6A9DA-CFB2-4104-B1E2-D8D92EC00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97058F-7693-4636-8312-869E66569B45}" type="presOf" srcId="{0AD2AA49-E174-42C2-81B0-971B138FB903}" destId="{E4A2FDB7-CFA1-442C-9309-D4A861462EE2}" srcOrd="0" destOrd="0" presId="urn:microsoft.com/office/officeart/2005/8/layout/pyramid1"/>
    <dgm:cxn modelId="{DD4C2423-10A1-4411-AB64-93532C23F6D9}" type="presOf" srcId="{14A6A9DA-CFB2-4104-B1E2-D8D92EC00EB7}" destId="{4ABF88DB-B779-4D54-89E7-1CFD47A7EA97}" srcOrd="0" destOrd="0" presId="urn:microsoft.com/office/officeart/2005/8/layout/pyramid1"/>
    <dgm:cxn modelId="{91E576B8-C2D6-4AED-A469-30301C391D8C}" srcId="{5897BC14-CD5A-43C6-A04B-318134473D95}" destId="{14A6A9DA-CFB2-4104-B1E2-D8D92EC00EB7}" srcOrd="2" destOrd="0" parTransId="{69DD0CDE-0E70-48DA-8E3B-B53824C48707}" sibTransId="{BA4CF22F-2CCA-4547-8345-5F64C7F09D6A}"/>
    <dgm:cxn modelId="{2DD71297-1F60-4B61-B795-94D790F1EA3C}" type="presOf" srcId="{14A6A9DA-CFB2-4104-B1E2-D8D92EC00EB7}" destId="{C11D04B6-6134-48E8-931F-0006AA2F2EB5}" srcOrd="1" destOrd="0" presId="urn:microsoft.com/office/officeart/2005/8/layout/pyramid1"/>
    <dgm:cxn modelId="{69A801E5-1554-4102-9F35-8908352ED46B}" type="presOf" srcId="{0AD2AA49-E174-42C2-81B0-971B138FB903}" destId="{80F4955D-E831-4B3F-A059-DA7B5E07FD32}" srcOrd="1" destOrd="0" presId="urn:microsoft.com/office/officeart/2005/8/layout/pyramid1"/>
    <dgm:cxn modelId="{17D9194D-14B2-4976-9C58-FB76926747A3}" type="presOf" srcId="{E9E09D13-EB4C-4B5D-8B3C-CF9642988665}" destId="{0013CE66-EABB-4107-9891-BD19FB2FE50F}" srcOrd="0" destOrd="0" presId="urn:microsoft.com/office/officeart/2005/8/layout/pyramid1"/>
    <dgm:cxn modelId="{47EA59B1-8774-4CB4-B093-849244AC2C92}" type="presOf" srcId="{5897BC14-CD5A-43C6-A04B-318134473D95}" destId="{0D9D84BE-6390-40D7-BFAA-0E59D63E0A29}" srcOrd="0" destOrd="0" presId="urn:microsoft.com/office/officeart/2005/8/layout/pyramid1"/>
    <dgm:cxn modelId="{9EF239DB-3AF4-4826-BE5E-40DD1870E047}" srcId="{5897BC14-CD5A-43C6-A04B-318134473D95}" destId="{E9E09D13-EB4C-4B5D-8B3C-CF9642988665}" srcOrd="1" destOrd="0" parTransId="{F0815BC6-4A0A-40EB-AFCF-65E8FBBFFBD7}" sibTransId="{5A984971-ACE9-4012-83FD-9AD56E4E22C8}"/>
    <dgm:cxn modelId="{20AD7FF3-FB2B-4F0E-925B-C0AD6808B4B5}" srcId="{5897BC14-CD5A-43C6-A04B-318134473D95}" destId="{0AD2AA49-E174-42C2-81B0-971B138FB903}" srcOrd="0" destOrd="0" parTransId="{C81789A3-9777-46AF-B7D6-39E33A914796}" sibTransId="{3C062491-3264-4D5C-BB5B-20263DBF1373}"/>
    <dgm:cxn modelId="{381E556B-669D-4E80-A563-2ECF6280117E}" type="presOf" srcId="{E9E09D13-EB4C-4B5D-8B3C-CF9642988665}" destId="{DEB364E2-AC57-44F9-9403-DB269BE8950C}" srcOrd="1" destOrd="0" presId="urn:microsoft.com/office/officeart/2005/8/layout/pyramid1"/>
    <dgm:cxn modelId="{CC5771E4-DA9B-4CFA-A8E9-3B28D145B24D}" type="presParOf" srcId="{0D9D84BE-6390-40D7-BFAA-0E59D63E0A29}" destId="{87375A95-F79E-41E7-BCAD-1E25A236B4B3}" srcOrd="0" destOrd="0" presId="urn:microsoft.com/office/officeart/2005/8/layout/pyramid1"/>
    <dgm:cxn modelId="{3236504E-83EE-43C6-A501-7B7A9B693E04}" type="presParOf" srcId="{87375A95-F79E-41E7-BCAD-1E25A236B4B3}" destId="{E4A2FDB7-CFA1-442C-9309-D4A861462EE2}" srcOrd="0" destOrd="0" presId="urn:microsoft.com/office/officeart/2005/8/layout/pyramid1"/>
    <dgm:cxn modelId="{E7659481-5283-417C-AF16-2881DB2581DC}" type="presParOf" srcId="{87375A95-F79E-41E7-BCAD-1E25A236B4B3}" destId="{80F4955D-E831-4B3F-A059-DA7B5E07FD32}" srcOrd="1" destOrd="0" presId="urn:microsoft.com/office/officeart/2005/8/layout/pyramid1"/>
    <dgm:cxn modelId="{89CEB8ED-B1AA-42C3-AB35-571F5B4ECEC6}" type="presParOf" srcId="{0D9D84BE-6390-40D7-BFAA-0E59D63E0A29}" destId="{E9AB7BFA-8322-4EAA-98BD-F2FB5E79E50C}" srcOrd="1" destOrd="0" presId="urn:microsoft.com/office/officeart/2005/8/layout/pyramid1"/>
    <dgm:cxn modelId="{A22C91C9-0E5B-4FE9-88A1-5DAE6B521216}" type="presParOf" srcId="{E9AB7BFA-8322-4EAA-98BD-F2FB5E79E50C}" destId="{0013CE66-EABB-4107-9891-BD19FB2FE50F}" srcOrd="0" destOrd="0" presId="urn:microsoft.com/office/officeart/2005/8/layout/pyramid1"/>
    <dgm:cxn modelId="{AB9F31A6-B88D-4663-A474-EDBE759417E3}" type="presParOf" srcId="{E9AB7BFA-8322-4EAA-98BD-F2FB5E79E50C}" destId="{DEB364E2-AC57-44F9-9403-DB269BE8950C}" srcOrd="1" destOrd="0" presId="urn:microsoft.com/office/officeart/2005/8/layout/pyramid1"/>
    <dgm:cxn modelId="{10CEBAD6-2482-4EF4-8E7C-D0CDFF6D5EF6}" type="presParOf" srcId="{0D9D84BE-6390-40D7-BFAA-0E59D63E0A29}" destId="{E3862774-6D0E-41F8-A740-85FFECF2E4A7}" srcOrd="2" destOrd="0" presId="urn:microsoft.com/office/officeart/2005/8/layout/pyramid1"/>
    <dgm:cxn modelId="{A8829CDA-D3EC-499F-A620-4789675BDBD8}" type="presParOf" srcId="{E3862774-6D0E-41F8-A740-85FFECF2E4A7}" destId="{4ABF88DB-B779-4D54-89E7-1CFD47A7EA97}" srcOrd="0" destOrd="0" presId="urn:microsoft.com/office/officeart/2005/8/layout/pyramid1"/>
    <dgm:cxn modelId="{0C2ECEAD-F774-4634-AF58-36187D01CCF9}" type="presParOf" srcId="{E3862774-6D0E-41F8-A740-85FFECF2E4A7}" destId="{C11D04B6-6134-48E8-931F-0006AA2F2E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2FDB7-CFA1-442C-9309-D4A861462EE2}">
      <dsp:nvSpPr>
        <dsp:cNvPr id="0" name=""/>
        <dsp:cNvSpPr/>
      </dsp:nvSpPr>
      <dsp:spPr>
        <a:xfrm>
          <a:off x="2015205" y="0"/>
          <a:ext cx="2015205" cy="1914257"/>
        </a:xfrm>
        <a:prstGeom prst="trapezoid">
          <a:avLst>
            <a:gd name="adj" fmla="val 5263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noProof="0" dirty="0">
            <a:latin typeface="Adobe Caslon Pro Bold" panose="0205070206050A020403" pitchFamily="18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>
              <a:latin typeface="Adobe Caslon Pro Bold" panose="0205070206050A020403" pitchFamily="18" charset="0"/>
            </a:rPr>
            <a:t>Le Clergé</a:t>
          </a:r>
        </a:p>
      </dsp:txBody>
      <dsp:txXfrm>
        <a:off x="2015205" y="0"/>
        <a:ext cx="2015205" cy="1914257"/>
      </dsp:txXfrm>
    </dsp:sp>
    <dsp:sp modelId="{0013CE66-EABB-4107-9891-BD19FB2FE50F}">
      <dsp:nvSpPr>
        <dsp:cNvPr id="0" name=""/>
        <dsp:cNvSpPr/>
      </dsp:nvSpPr>
      <dsp:spPr>
        <a:xfrm>
          <a:off x="1007602" y="1914257"/>
          <a:ext cx="4030410" cy="1914257"/>
        </a:xfrm>
        <a:prstGeom prst="trapezoid">
          <a:avLst>
            <a:gd name="adj" fmla="val 52637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noProof="0" dirty="0">
              <a:latin typeface="Adobe Caslon Pro Bold" panose="0205070206050A020403" pitchFamily="18" charset="0"/>
            </a:rPr>
            <a:t>La Royauté</a:t>
          </a:r>
        </a:p>
      </dsp:txBody>
      <dsp:txXfrm>
        <a:off x="1712924" y="1914257"/>
        <a:ext cx="2619766" cy="1914257"/>
      </dsp:txXfrm>
    </dsp:sp>
    <dsp:sp modelId="{4ABF88DB-B779-4D54-89E7-1CFD47A7EA97}">
      <dsp:nvSpPr>
        <dsp:cNvPr id="0" name=""/>
        <dsp:cNvSpPr/>
      </dsp:nvSpPr>
      <dsp:spPr>
        <a:xfrm>
          <a:off x="0" y="3828515"/>
          <a:ext cx="6045615" cy="1914257"/>
        </a:xfrm>
        <a:prstGeom prst="trapezoid">
          <a:avLst>
            <a:gd name="adj" fmla="val 52637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 noProof="0" dirty="0">
              <a:latin typeface="Adobe Caslon Pro Bold" panose="0205070206050A020403" pitchFamily="18" charset="0"/>
            </a:rPr>
            <a:t>Des Gens</a:t>
          </a:r>
        </a:p>
      </dsp:txBody>
      <dsp:txXfrm>
        <a:off x="1057982" y="3828515"/>
        <a:ext cx="3929649" cy="1914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57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41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3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6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64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6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70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72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8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02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58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B2E69-276F-4256-B33D-ABE2B6FEFCFB}" type="datetimeFigureOut">
              <a:rPr lang="fr-FR" smtClean="0"/>
              <a:t>31/05/2016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287C-272D-4DF8-BAAD-469E006A600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61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763440"/>
            <a:ext cx="7772400" cy="2387600"/>
          </a:xfrm>
        </p:spPr>
        <p:txBody>
          <a:bodyPr anchor="ctr">
            <a:normAutofit/>
          </a:bodyPr>
          <a:lstStyle/>
          <a:p>
            <a:r>
              <a:rPr lang="fr-FR" b="1" dirty="0">
                <a:latin typeface="Adobe Garamond Pro" panose="02020502060506020403" pitchFamily="18" charset="0"/>
              </a:rPr>
              <a:t>La Fête nationale française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799" y="3884050"/>
            <a:ext cx="7772401" cy="1655763"/>
          </a:xfrm>
        </p:spPr>
        <p:txBody>
          <a:bodyPr/>
          <a:lstStyle/>
          <a:p>
            <a:pPr algn="l"/>
            <a:r>
              <a:rPr lang="fr-F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Présenté pour: </a:t>
            </a:r>
            <a:r>
              <a:rPr lang="fr-F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Vitor Bruno de Oliveira Barth</a:t>
            </a:r>
          </a:p>
          <a:p>
            <a:pPr algn="l"/>
            <a:r>
              <a:rPr lang="fr-F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Professeure: </a:t>
            </a:r>
            <a:r>
              <a:rPr lang="pt-B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Nayara</a:t>
            </a:r>
          </a:p>
        </p:txBody>
      </p:sp>
      <p:sp>
        <p:nvSpPr>
          <p:cNvPr id="4" name="Retângulo 3"/>
          <p:cNvSpPr/>
          <p:nvPr/>
        </p:nvSpPr>
        <p:spPr>
          <a:xfrm>
            <a:off x="-1518232" y="5913897"/>
            <a:ext cx="12186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Cuiabá, </a:t>
            </a:r>
            <a:r>
              <a:rPr lang="fr-F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31 mai 2016 </a:t>
            </a:r>
            <a:r>
              <a:rPr lang="pt-B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– Universidade Federal do Mato Grosso </a:t>
            </a:r>
            <a:endParaRPr lang="fr-FR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6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es.antigo-regime.webnode.pt/200000082-8bb6f8cb89/cler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41" y="1030700"/>
            <a:ext cx="1706350" cy="14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scolakids.uol.com.br/public/images/legenda/1ff4e215387b633b25a414e1a1f75a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41" y="2841025"/>
            <a:ext cx="1268517" cy="1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rasilescola.uol.com.br/upload/e/Economia%20Feudal%20-%20BRESCOLA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" y="5069952"/>
            <a:ext cx="1891414" cy="12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Listrada 4"/>
          <p:cNvSpPr/>
          <p:nvPr/>
        </p:nvSpPr>
        <p:spPr>
          <a:xfrm>
            <a:off x="5178750" y="1487898"/>
            <a:ext cx="2533116" cy="854580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Seta para a Direita Listrada 5"/>
          <p:cNvSpPr/>
          <p:nvPr/>
        </p:nvSpPr>
        <p:spPr>
          <a:xfrm>
            <a:off x="6112378" y="3209876"/>
            <a:ext cx="1599489" cy="854580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eta para a Direita Listrada 6"/>
          <p:cNvSpPr/>
          <p:nvPr/>
        </p:nvSpPr>
        <p:spPr>
          <a:xfrm>
            <a:off x="7110100" y="5230957"/>
            <a:ext cx="601765" cy="854580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aixaDeTexto 7"/>
          <p:cNvSpPr txBox="1"/>
          <p:nvPr/>
        </p:nvSpPr>
        <p:spPr>
          <a:xfrm>
            <a:off x="7896314" y="1730522"/>
            <a:ext cx="85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dobe Caslon Pro Bold" panose="0205070206050A020403" pitchFamily="18" charset="0"/>
              </a:rPr>
              <a:t>1</a:t>
            </a:r>
            <a:r>
              <a:rPr lang="fr-FR" baseline="30000" dirty="0">
                <a:latin typeface="Adobe Caslon Pro Bold" panose="0205070206050A020403" pitchFamily="18" charset="0"/>
              </a:rPr>
              <a:t>er</a:t>
            </a:r>
            <a:r>
              <a:rPr lang="fr-FR" dirty="0">
                <a:latin typeface="Adobe Caslon Pro Bold" panose="0205070206050A020403" pitchFamily="18" charset="0"/>
              </a:rPr>
              <a:t> état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896314" y="3452500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dobe Caslon Pro Bold" panose="0205070206050A020403" pitchFamily="18" charset="0"/>
              </a:rPr>
              <a:t>2</a:t>
            </a:r>
            <a:r>
              <a:rPr lang="fr-FR" baseline="30000" dirty="0">
                <a:latin typeface="Adobe Caslon Pro Bold" panose="0205070206050A020403" pitchFamily="18" charset="0"/>
              </a:rPr>
              <a:t>ème</a:t>
            </a:r>
            <a:r>
              <a:rPr lang="fr-FR" dirty="0">
                <a:latin typeface="Adobe Caslon Pro Bold" panose="0205070206050A020403" pitchFamily="18" charset="0"/>
              </a:rPr>
              <a:t> état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896314" y="5473581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dobe Caslon Pro Bold" panose="0205070206050A020403" pitchFamily="18" charset="0"/>
              </a:rPr>
              <a:t>3</a:t>
            </a:r>
            <a:r>
              <a:rPr lang="fr-FR" baseline="30000" dirty="0">
                <a:latin typeface="Adobe Caslon Pro Bold" panose="0205070206050A020403" pitchFamily="18" charset="0"/>
              </a:rPr>
              <a:t>ème</a:t>
            </a:r>
            <a:r>
              <a:rPr lang="fr-FR" dirty="0">
                <a:latin typeface="Adobe Caslon Pro Bold" panose="0205070206050A020403" pitchFamily="18" charset="0"/>
              </a:rPr>
              <a:t> état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59386" y="203173"/>
            <a:ext cx="7470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L'organisation de l'antique France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019182"/>
              </p:ext>
            </p:extLst>
          </p:nvPr>
        </p:nvGraphicFramePr>
        <p:xfrm>
          <a:off x="1431955" y="911059"/>
          <a:ext cx="6045615" cy="574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82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820396" y="322814"/>
            <a:ext cx="7470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Révolution Française: Le début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30179" y="1387536"/>
            <a:ext cx="20908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dobe Garamond Pro" panose="02020502060506020403" pitchFamily="18" charset="0"/>
              </a:rPr>
              <a:t>- Les causes</a:t>
            </a:r>
            <a:r>
              <a:rPr lang="fr-FR" sz="2800" dirty="0">
                <a:latin typeface="Adobe Garamond Pro" panose="02020502060506020403" pitchFamily="18" charset="0"/>
              </a:rPr>
              <a:t>:</a:t>
            </a:r>
          </a:p>
          <a:p>
            <a:r>
              <a:rPr lang="fr-FR" dirty="0">
                <a:latin typeface="Adobe Garamond Pro" panose="02020502060506020403" pitchFamily="18" charset="0"/>
              </a:rPr>
              <a:t>	1. Sociales</a:t>
            </a:r>
          </a:p>
          <a:p>
            <a:r>
              <a:rPr lang="fr-FR" dirty="0">
                <a:latin typeface="Adobe Garamond Pro" panose="02020502060506020403" pitchFamily="18" charset="0"/>
              </a:rPr>
              <a:t>	2. Économiques</a:t>
            </a:r>
          </a:p>
          <a:p>
            <a:r>
              <a:rPr lang="fr-FR" dirty="0">
                <a:latin typeface="Adobe Garamond Pro" panose="02020502060506020403" pitchFamily="18" charset="0"/>
              </a:rPr>
              <a:t>	3. Politiques</a:t>
            </a:r>
          </a:p>
          <a:p>
            <a:endParaRPr lang="fr-F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702651" y="1786345"/>
            <a:ext cx="230063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Les idées Lumières +</a:t>
            </a:r>
          </a:p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Oppression à le 3ème état</a:t>
            </a:r>
          </a:p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Des maladies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238570" y="1532299"/>
            <a:ext cx="555476" cy="1341690"/>
          </a:xfrm>
          <a:prstGeom prst="leftBrace">
            <a:avLst>
              <a:gd name="adj1" fmla="val 62949"/>
              <a:gd name="adj2" fmla="val 33837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1922803" y="1964206"/>
            <a:ext cx="3195522" cy="18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5632887" y="3565604"/>
            <a:ext cx="34342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La mauvaise répartition des richesses</a:t>
            </a:r>
          </a:p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Pénurie alimentaire</a:t>
            </a:r>
          </a:p>
        </p:txBody>
      </p:sp>
      <p:sp>
        <p:nvSpPr>
          <p:cNvPr id="21" name="Chave Esquerda 20"/>
          <p:cNvSpPr/>
          <p:nvPr/>
        </p:nvSpPr>
        <p:spPr>
          <a:xfrm>
            <a:off x="5238570" y="3176433"/>
            <a:ext cx="555476" cy="1341690"/>
          </a:xfrm>
          <a:prstGeom prst="leftBrace">
            <a:avLst>
              <a:gd name="adj1" fmla="val 62949"/>
              <a:gd name="adj2" fmla="val 484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aixaDeTexto 21"/>
          <p:cNvSpPr txBox="1"/>
          <p:nvPr/>
        </p:nvSpPr>
        <p:spPr>
          <a:xfrm>
            <a:off x="5702651" y="5173997"/>
            <a:ext cx="15311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L</a:t>
            </a:r>
            <a:r>
              <a:rPr lang="fr-FR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'</a:t>
            </a:r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absolutisme</a:t>
            </a:r>
          </a:p>
          <a:p>
            <a:r>
              <a:rPr lang="fr-FR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+ Vote organique</a:t>
            </a:r>
          </a:p>
        </p:txBody>
      </p:sp>
      <p:sp>
        <p:nvSpPr>
          <p:cNvPr id="23" name="Chave Esquerda 22"/>
          <p:cNvSpPr/>
          <p:nvPr/>
        </p:nvSpPr>
        <p:spPr>
          <a:xfrm>
            <a:off x="5238570" y="4820567"/>
            <a:ext cx="555476" cy="1341690"/>
          </a:xfrm>
          <a:prstGeom prst="leftBrace">
            <a:avLst>
              <a:gd name="adj1" fmla="val 62949"/>
              <a:gd name="adj2" fmla="val 7651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ector em Curva 28"/>
          <p:cNvCxnSpPr/>
          <p:nvPr/>
        </p:nvCxnSpPr>
        <p:spPr>
          <a:xfrm>
            <a:off x="2444744" y="2315911"/>
            <a:ext cx="2673581" cy="15287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em Curva 35"/>
          <p:cNvCxnSpPr/>
          <p:nvPr/>
        </p:nvCxnSpPr>
        <p:spPr>
          <a:xfrm rot="16200000" flipH="1">
            <a:off x="1996996" y="2665368"/>
            <a:ext cx="3289153" cy="307435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95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8" y="2442136"/>
            <a:ext cx="5398978" cy="4030950"/>
          </a:xfrm>
          <a:prstGeom prst="snip2DiagRect">
            <a:avLst>
              <a:gd name="adj1" fmla="val 8251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tângulo 4"/>
          <p:cNvSpPr/>
          <p:nvPr/>
        </p:nvSpPr>
        <p:spPr>
          <a:xfrm>
            <a:off x="859386" y="468093"/>
            <a:ext cx="7470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 Prise de la Bastille – 14/07/1789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59386" y="1346158"/>
            <a:ext cx="301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latin typeface="Adobe Garamond Pro" panose="02020502060506020403" pitchFamily="18" charset="0"/>
              </a:rPr>
              <a:t>Quelle était la Bastille?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59386" y="1694092"/>
            <a:ext cx="4889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Adobe Garamond Pro" panose="02020502060506020403" pitchFamily="18" charset="0"/>
              </a:rPr>
              <a:t>2.  Pourquoi cet événement était important</a:t>
            </a:r>
            <a:r>
              <a:rPr lang="fr-FR" sz="2000" dirty="0">
                <a:latin typeface="Adobe Garamond Pro" panose="02020502060506020403" pitchFamily="18" charset="0"/>
              </a:rPr>
              <a:t>?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007695" y="1355538"/>
            <a:ext cx="2462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latin typeface="Adobe Garamond Pro" panose="02020502060506020403" pitchFamily="18" charset="0"/>
              </a:rPr>
              <a:t>La Bastille était une prison où ils ont été arrêtés celles qui qui sont en désaccord avec les idées d’état.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07695" y="2482904"/>
            <a:ext cx="29482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Adobe Garamond Pro" panose="02020502060506020403" pitchFamily="18" charset="0"/>
              </a:rPr>
              <a:t>3. Pourquoi ils ont la envahi?</a:t>
            </a:r>
          </a:p>
          <a:p>
            <a:pPr algn="just"/>
            <a:endParaRPr lang="fr-FR" b="1" dirty="0">
              <a:latin typeface="Adobe Garamond Pro" panose="02020502060506020403" pitchFamily="18" charset="0"/>
            </a:endParaRPr>
          </a:p>
          <a:p>
            <a:pPr algn="just"/>
            <a:r>
              <a:rPr lang="fr-FR" b="1" dirty="0">
                <a:latin typeface="Adobe Garamond Pro" panose="02020502060506020403" pitchFamily="18" charset="0"/>
              </a:rPr>
              <a:t>	</a:t>
            </a:r>
            <a:r>
              <a:rPr lang="fr-FR" dirty="0">
                <a:latin typeface="Adobe Garamond Pro" panose="02020502060506020403" pitchFamily="18" charset="0"/>
              </a:rPr>
              <a:t>D'abord, ils ont envahi l'hôpital des malades à la recherche d'armes</a:t>
            </a:r>
          </a:p>
          <a:p>
            <a:pPr algn="just"/>
            <a:endParaRPr lang="fr-FR" dirty="0">
              <a:latin typeface="Adobe Garamond Pro" panose="02020502060506020403" pitchFamily="18" charset="0"/>
            </a:endParaRPr>
          </a:p>
          <a:p>
            <a:pPr algn="just"/>
            <a:r>
              <a:rPr lang="fr-FR" dirty="0">
                <a:latin typeface="Adobe Garamond Pro" panose="02020502060506020403" pitchFamily="18" charset="0"/>
              </a:rPr>
              <a:t>	Là, ils ont trouvé des armes, mais pas trouvé de poudre</a:t>
            </a:r>
          </a:p>
          <a:p>
            <a:pPr algn="just"/>
            <a:endParaRPr lang="pt-BR" dirty="0">
              <a:latin typeface="Adobe Garamond Pro" panose="02020502060506020403" pitchFamily="18" charset="0"/>
            </a:endParaRPr>
          </a:p>
          <a:p>
            <a:pPr algn="just"/>
            <a:r>
              <a:rPr lang="fr-FR" dirty="0">
                <a:latin typeface="Adobe Garamond Pro" panose="02020502060506020403" pitchFamily="18" charset="0"/>
              </a:rPr>
              <a:t>	Puis venaient des rumeurs qui il y avait beaucoup de poudre à la Bastille</a:t>
            </a:r>
          </a:p>
        </p:txBody>
      </p:sp>
    </p:spTree>
    <p:extLst>
      <p:ext uri="{BB962C8B-B14F-4D97-AF65-F5344CB8AC3E}">
        <p14:creationId xmlns:p14="http://schemas.microsoft.com/office/powerpoint/2010/main" val="158720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01980" y="468093"/>
            <a:ext cx="78562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dobe Garamond Pro" panose="02020502060506020403" pitchFamily="18" charset="0"/>
              </a:rPr>
              <a:t>La Fête nationale française – 14/07</a:t>
            </a:r>
            <a:endParaRPr lang="fr-FR" sz="40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098" name="Picture 2" descr="https://upload.wikimedia.org/wikipedia/commons/thumb/6/65/Federation.jpg/1920px-Fede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" y="1297790"/>
            <a:ext cx="5218163" cy="3223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6" name="Retângulo 5"/>
          <p:cNvSpPr/>
          <p:nvPr/>
        </p:nvSpPr>
        <p:spPr>
          <a:xfrm>
            <a:off x="5874865" y="1339780"/>
            <a:ext cx="28481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Adobe Garamond Pro" panose="02020502060506020403" pitchFamily="18" charset="0"/>
              </a:rPr>
              <a:t>Un an après la </a:t>
            </a:r>
            <a:r>
              <a:rPr lang="fr-FR" dirty="0">
                <a:latin typeface="Adobe Garamond Pro" panose="02020502060506020403" pitchFamily="18" charset="0"/>
                <a:cs typeface="Adobe Devanagari" panose="02040503050201020203" pitchFamily="18" charset="0"/>
              </a:rPr>
              <a:t>Prise</a:t>
            </a:r>
            <a:r>
              <a:rPr lang="fr-FR" dirty="0">
                <a:latin typeface="Adobe Garamond Pro" panose="02020502060506020403" pitchFamily="18" charset="0"/>
              </a:rPr>
              <a:t> de la Bastille, le 14 juillet 1790, en hommage à la détermination de la population française pendant les années de la Révolution, les fédérés défilèrent avec leurs tambours et leurs drapeaux. </a:t>
            </a:r>
          </a:p>
          <a:p>
            <a:pPr algn="just"/>
            <a:endParaRPr lang="fr-FR" dirty="0">
              <a:latin typeface="Adobe Garamond Pro" panose="02020502060506020403" pitchFamily="18" charset="0"/>
            </a:endParaRPr>
          </a:p>
          <a:p>
            <a:pPr algn="just"/>
            <a:r>
              <a:rPr lang="fr-FR" dirty="0">
                <a:latin typeface="Adobe Garamond Pro" panose="02020502060506020403" pitchFamily="18" charset="0"/>
              </a:rPr>
              <a:t>Ils étaient plus de 100 000 personnes.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601980" y="4780409"/>
            <a:ext cx="2945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Adobe Garamond Pro" panose="02020502060506020403" pitchFamily="18" charset="0"/>
              </a:rPr>
              <a:t>Aujourd'hui, le 14 Juillet donne lieu à un défilé des troupes sur les Champs-Élysées de Paris et Ils font des feux d'artifice dans la nuit dans plusieurs villes</a:t>
            </a:r>
          </a:p>
        </p:txBody>
      </p:sp>
      <p:pic>
        <p:nvPicPr>
          <p:cNvPr id="4102" name="Picture 6" descr="http://takelessons.com/blog/wp-content/uploads/2015/06/Cest-la-F%C3%AAte-Nationale-French-Vocabulary-for-Bastille-D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46" y="4670963"/>
            <a:ext cx="4735722" cy="19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2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Fly-past Bastille Day 2013 Paris t104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00" y="-806450"/>
            <a:ext cx="7620000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.ibtimes.co.uk/en/full/1448488/bastille-day-20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17" y="2705100"/>
            <a:ext cx="6721801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1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ravelagentcentral.com/files/travelagent/nodes/2015/52271/Bastille-Day-Activities-in-Paris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46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8892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01980" y="468093"/>
            <a:ext cx="78562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dobe Garamond Pro" panose="02020502060506020403" pitchFamily="18" charset="0"/>
              </a:rPr>
              <a:t>La Marseillaise</a:t>
            </a:r>
            <a:endParaRPr lang="fr-FR" sz="40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124" name="Picture 4" descr="https://upload.wikimedia.org/wikipedia/commons/thumb/5/54/Civil_and_Naval_Ensign_of_France.svg/200px-Civil_and_Naval_Ensign_of_Fran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393107"/>
            <a:ext cx="1032291" cy="6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pload.wikimedia.org/wikipedia/commons/thumb/5/54/Civil_and_Naval_Ensign_of_France.svg/200px-Civil_and_Naval_Ensign_of_Fran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83" y="391671"/>
            <a:ext cx="1032291" cy="6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992131" y="1353515"/>
            <a:ext cx="70759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Adobe Garamond Pro" panose="02020502060506020403" pitchFamily="18" charset="0"/>
              </a:rPr>
              <a:t>Est l'hymne national de la République française depuis 1795. </a:t>
            </a:r>
            <a:br>
              <a:rPr lang="fr-FR" dirty="0">
                <a:latin typeface="Adobe Garamond Pro" panose="02020502060506020403" pitchFamily="18" charset="0"/>
              </a:rPr>
            </a:br>
            <a:endParaRPr lang="fr-FR" dirty="0">
              <a:latin typeface="Adobe Garamond Pro" panose="02020502060506020403" pitchFamily="18" charset="0"/>
            </a:endParaRPr>
          </a:p>
          <a:p>
            <a:pPr algn="ctr"/>
            <a:br>
              <a:rPr lang="fr-FR" dirty="0">
                <a:latin typeface="Adobe Garamond Pro" panose="02020502060506020403" pitchFamily="18" charset="0"/>
              </a:rPr>
            </a:br>
            <a:r>
              <a:rPr lang="fr-FR" dirty="0">
                <a:latin typeface="Adobe Garamond Pro" panose="02020502060506020403" pitchFamily="18" charset="0"/>
              </a:rPr>
              <a:t>Elle fut écrite en 1792 par Rouget de </a:t>
            </a:r>
            <a:r>
              <a:rPr lang="fr-FR" dirty="0" err="1">
                <a:latin typeface="Adobe Garamond Pro" panose="02020502060506020403" pitchFamily="18" charset="0"/>
              </a:rPr>
              <a:t>Lisle</a:t>
            </a:r>
            <a:r>
              <a:rPr lang="fr-FR" dirty="0">
                <a:latin typeface="Adobe Garamond Pro" panose="02020502060506020403" pitchFamily="18" charset="0"/>
              </a:rPr>
              <a:t>.</a:t>
            </a:r>
            <a:br>
              <a:rPr lang="fr-FR" dirty="0">
                <a:latin typeface="Adobe Garamond Pro" panose="02020502060506020403" pitchFamily="18" charset="0"/>
              </a:rPr>
            </a:br>
            <a:endParaRPr lang="fr-FR" dirty="0">
              <a:latin typeface="Adobe Garamond Pro" panose="02020502060506020403" pitchFamily="18" charset="0"/>
            </a:endParaRPr>
          </a:p>
          <a:p>
            <a:pPr algn="ctr"/>
            <a:br>
              <a:rPr lang="fr-FR" dirty="0">
                <a:latin typeface="Adobe Garamond Pro" panose="02020502060506020403" pitchFamily="18" charset="0"/>
              </a:rPr>
            </a:br>
            <a:r>
              <a:rPr lang="fr-FR" dirty="0">
                <a:latin typeface="Adobe Garamond Pro" panose="02020502060506020403" pitchFamily="18" charset="0"/>
              </a:rPr>
              <a:t>La musique doit être un encouragement les soldats à combattre</a:t>
            </a:r>
          </a:p>
          <a:p>
            <a:pPr algn="ctr"/>
            <a:endParaRPr lang="pt-BR" dirty="0">
              <a:latin typeface="Adobe Garamond Pro" panose="02020502060506020403" pitchFamily="18" charset="0"/>
            </a:endParaRPr>
          </a:p>
          <a:p>
            <a:pPr algn="ctr"/>
            <a:endParaRPr lang="pt-BR" dirty="0">
              <a:latin typeface="Adobe Garamond Pro" panose="02020502060506020403" pitchFamily="18" charset="0"/>
            </a:endParaRPr>
          </a:p>
          <a:p>
            <a:pPr algn="ctr"/>
            <a:r>
              <a:rPr lang="fr-FR" dirty="0">
                <a:latin typeface="Adobe Garamond Pro" panose="02020502060506020403" pitchFamily="18" charset="0"/>
              </a:rPr>
              <a:t>Un mois après avoir écrit, la chanson est venu à Paris avec les soldats fédéraux Marseillais, qui chantaient tout le chemin, donc le nom est venu.</a:t>
            </a:r>
            <a:endParaRPr lang="pt-BR" dirty="0">
              <a:latin typeface="Adobe Garamond Pro" panose="02020502060506020403" pitchFamily="18" charset="0"/>
            </a:endParaRPr>
          </a:p>
          <a:p>
            <a:endParaRPr lang="fr-FR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74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223</Words>
  <Application>Microsoft Office PowerPoint</Application>
  <PresentationFormat>Apresentação na tela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Adobe Caslon Pro Bold</vt:lpstr>
      <vt:lpstr>Adobe Devanagari</vt:lpstr>
      <vt:lpstr>Adobe Garamond Pro</vt:lpstr>
      <vt:lpstr>Arial</vt:lpstr>
      <vt:lpstr>Calibri</vt:lpstr>
      <vt:lpstr>Calibri Light</vt:lpstr>
      <vt:lpstr>Tema do Office</vt:lpstr>
      <vt:lpstr>La Fête nationale française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petit sur le Culture Française</dc:title>
  <dc:creator>Vitor Bruno de Oliveira Barth</dc:creator>
  <cp:lastModifiedBy>Vitor Bruno de Oliveira Barth</cp:lastModifiedBy>
  <cp:revision>22</cp:revision>
  <dcterms:created xsi:type="dcterms:W3CDTF">2016-05-31T02:11:34Z</dcterms:created>
  <dcterms:modified xsi:type="dcterms:W3CDTF">2016-05-31T21:32:46Z</dcterms:modified>
</cp:coreProperties>
</file>